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oboto Slab"/>
      <p:regular r:id="rId23"/>
      <p:bold r:id="rId24"/>
    </p:embeddedFon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Slab-bold.fntdata"/><Relationship Id="rId23" Type="http://schemas.openxmlformats.org/officeDocument/2006/relationships/font" Target="fonts/RobotoSlab-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a003ab4fae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a003ab4fa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a003ab4fae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a003ab4fae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a003ab4fae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a003ab4fae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a003ab4fae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a003ab4fae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a003ab4fae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a003ab4fae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Layer 4 (Transport Layer) Load Balancer</a:t>
            </a:r>
            <a:endParaRPr/>
          </a:p>
          <a:p>
            <a:pPr indent="0" lvl="0" marL="0" rtl="0" algn="l">
              <a:spcBef>
                <a:spcPts val="0"/>
              </a:spcBef>
              <a:spcAft>
                <a:spcPts val="0"/>
              </a:spcAft>
              <a:buClr>
                <a:schemeClr val="dk1"/>
              </a:buClr>
              <a:buSzPts val="1100"/>
              <a:buFont typeface="Arial"/>
              <a:buNone/>
            </a:pPr>
            <a:r>
              <a:rPr lang="en-GB"/>
              <a:t>Layer 4 load balancing takes place at the transport layer of the OSI model, which is in charge of delivering messages regardless of their content. Layer 4 load balancers simply route network packets to and from the upstream server without inspecting them. By reviewing the initial few packets in the transmission control protocol (TCP) stream, they can only make limited routing decisions. It is still the heart of the OSI.</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The advantages of Layer 4 Load Balancing</a:t>
            </a:r>
            <a:endParaRPr/>
          </a:p>
          <a:p>
            <a:pPr indent="0" lvl="0" marL="0" rtl="0" algn="l">
              <a:spcBef>
                <a:spcPts val="0"/>
              </a:spcBef>
              <a:spcAft>
                <a:spcPts val="0"/>
              </a:spcAft>
              <a:buClr>
                <a:schemeClr val="dk1"/>
              </a:buClr>
              <a:buSzPts val="1100"/>
              <a:buFont typeface="Arial"/>
              <a:buNone/>
            </a:pPr>
            <a:r>
              <a:rPr lang="en-GB"/>
              <a:t>Suitable for packet-level balancing of loads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It is quick and efficient because it does not take data into account.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Because packets are not examined, they are more secure. If it is compromised, no one will be able to access the data.</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It just forwards the packets. It does not need to decrypt the content before forwarding.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NAT is used.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Maintains only one NATed connection between the client and the server, allowing your load balancer to serve a maximum number of TCP connections.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The disadvantages of Layer 4 Load Balancing</a:t>
            </a:r>
            <a:endParaRPr/>
          </a:p>
          <a:p>
            <a:pPr indent="0" lvl="0" marL="0" rtl="0" algn="l">
              <a:spcBef>
                <a:spcPts val="0"/>
              </a:spcBef>
              <a:spcAft>
                <a:spcPts val="0"/>
              </a:spcAft>
              <a:buClr>
                <a:schemeClr val="dk1"/>
              </a:buClr>
              <a:buSzPts val="1100"/>
              <a:buFont typeface="Arial"/>
              <a:buNone/>
            </a:pPr>
            <a:r>
              <a:rPr lang="en-GB"/>
              <a:t>Based on the content, smart load balancing is not possible.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Cannot perform true microservices.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Because it is a stateful protocol, it must be sticky. When a connection is established, it is routed to a single server in the backend. All packets sent through this connection are routed to a single server. Based on the algorithm, the next connection will select another server.</a:t>
            </a:r>
            <a:endParaRPr/>
          </a:p>
          <a:p>
            <a:pPr indent="0" lvl="0" marL="0" rtl="0" algn="l">
              <a:spcBef>
                <a:spcPts val="0"/>
              </a:spcBef>
              <a:spcAft>
                <a:spcPts val="0"/>
              </a:spcAft>
              <a:buNone/>
            </a:pPr>
            <a:r>
              <a:rPr lang="en-GB"/>
              <a:t>Layer 4 can be used when u work for govt agencies where you dont want decryption to happen on LB.</a:t>
            </a:r>
            <a:br>
              <a:rPr lang="en-GB"/>
            </a:br>
            <a:r>
              <a:rPr lang="en-GB"/>
              <a:t>For data ingestion pipeline also we can use layer 4</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a003ab4fae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a003ab4fae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Layer 7 (Application Layer) Load Balancer</a:t>
            </a:r>
            <a:endParaRPr/>
          </a:p>
          <a:p>
            <a:pPr indent="0" lvl="0" marL="0" rtl="0" algn="l">
              <a:spcBef>
                <a:spcPts val="0"/>
              </a:spcBef>
              <a:spcAft>
                <a:spcPts val="0"/>
              </a:spcAft>
              <a:buClr>
                <a:schemeClr val="dk1"/>
              </a:buClr>
              <a:buSzPts val="1100"/>
              <a:buFont typeface="Arial"/>
              <a:buNone/>
            </a:pPr>
            <a:r>
              <a:rPr lang="en-GB"/>
              <a:t>Layer 7 load balancing works at the application layer of the OSI model, which is in charge of the message’s actual content. Application Load Balancers route network traffic in a more complex way, typically for TCP-based traffic such as HTTP or HTTPS. A Layer 7 load balancer, unlike a Layer 4 load balancer, disconnects network traffic and processes the message inside.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It makes the call depending on the message’s content. Once decided , it establishes a new TCP connection to the designated upstream server and sends the request to the server. Layer 4 is not capable of caching because it has no idea what is in the packets.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The advantages of Layer 7 Load Balancing</a:t>
            </a:r>
            <a:endParaRPr/>
          </a:p>
          <a:p>
            <a:pPr indent="0" lvl="0" marL="0" rtl="0" algn="l">
              <a:spcBef>
                <a:spcPts val="0"/>
              </a:spcBef>
              <a:spcAft>
                <a:spcPts val="0"/>
              </a:spcAft>
              <a:buClr>
                <a:schemeClr val="dk1"/>
              </a:buClr>
              <a:buSzPts val="1100"/>
              <a:buFont typeface="Arial"/>
              <a:buNone/>
            </a:pPr>
            <a:r>
              <a:rPr lang="en-GB"/>
              <a:t>Based on the URL, it provides smart routing.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It offers caching.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The disadvantages of Layer 7 Load Balancing</a:t>
            </a:r>
            <a:endParaRPr/>
          </a:p>
          <a:p>
            <a:pPr indent="0" lvl="0" marL="0" rtl="0" algn="l">
              <a:spcBef>
                <a:spcPts val="0"/>
              </a:spcBef>
              <a:spcAft>
                <a:spcPts val="0"/>
              </a:spcAft>
              <a:buClr>
                <a:schemeClr val="dk1"/>
              </a:buClr>
              <a:buSzPts val="1100"/>
              <a:buFont typeface="Arial"/>
              <a:buNone/>
            </a:pPr>
            <a:r>
              <a:rPr lang="en-GB"/>
              <a:t>It is expensive.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Decryption is required.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In terms of security, your certificate must be shared with the load balancers. If an attacker gains control to the load balancer, they will have total access to all of your data.</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Its proxy establishes several connections — client to proxy/proxy to server — so you are limited by the load balancer’s maximum TCP connection.</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a003ab4fae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a003ab4fae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a003ab4fae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a003ab4fae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a003ab4fae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a003ab4fae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a003ab4fae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a003ab4fae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a003ab4fae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a003ab4fae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a003ab4fae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a003ab4fae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a003ab4fae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a003ab4fae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a003ab4fae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a003ab4fae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a003ab4fae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a003ab4fae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a003ab4fae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a003ab4fae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56" name="Google Shape;56;p14"/>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57" name="Google Shape;57;p14"/>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58" name="Google Shape;58;p14"/>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p:txBody>
      </p:sp>
      <p:sp>
        <p:nvSpPr>
          <p:cNvPr id="59" name="Google Shape;59;p14"/>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60" name="Google Shape;60;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 name="Shape 61"/>
        <p:cNvGrpSpPr/>
        <p:nvPr/>
      </p:nvGrpSpPr>
      <p:grpSpPr>
        <a:xfrm>
          <a:off x="0" y="0"/>
          <a:ext cx="0" cy="0"/>
          <a:chOff x="0" y="0"/>
          <a:chExt cx="0" cy="0"/>
        </a:xfrm>
      </p:grpSpPr>
      <p:cxnSp>
        <p:nvCxnSpPr>
          <p:cNvPr id="62" name="Google Shape;62;p15"/>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63" name="Google Shape;63;p15"/>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64" name="Google Shape;6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cxnSp>
        <p:nvCxnSpPr>
          <p:cNvPr id="66" name="Google Shape;66;p16"/>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67" name="Google Shape;67;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8" name="Google Shape;68;p1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9" name="Google Shape;69;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0" name="Shape 70"/>
        <p:cNvGrpSpPr/>
        <p:nvPr/>
      </p:nvGrpSpPr>
      <p:grpSpPr>
        <a:xfrm>
          <a:off x="0" y="0"/>
          <a:ext cx="0" cy="0"/>
          <a:chOff x="0" y="0"/>
          <a:chExt cx="0" cy="0"/>
        </a:xfrm>
      </p:grpSpPr>
      <p:cxnSp>
        <p:nvCxnSpPr>
          <p:cNvPr id="71" name="Google Shape;71;p17"/>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72" name="Google Shape;72;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3" name="Google Shape;73;p17"/>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4" name="Google Shape;74;p17"/>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5" name="Google Shape;75;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8" name="Google Shape;78;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 name="Shape 79"/>
        <p:cNvGrpSpPr/>
        <p:nvPr/>
      </p:nvGrpSpPr>
      <p:grpSpPr>
        <a:xfrm>
          <a:off x="0" y="0"/>
          <a:ext cx="0" cy="0"/>
          <a:chOff x="0" y="0"/>
          <a:chExt cx="0" cy="0"/>
        </a:xfrm>
      </p:grpSpPr>
      <p:cxnSp>
        <p:nvCxnSpPr>
          <p:cNvPr id="80" name="Google Shape;80;p19"/>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81" name="Google Shape;81;p19"/>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2" name="Google Shape;82;p19"/>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3" name="Google Shape;83;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4" name="Shape 84"/>
        <p:cNvGrpSpPr/>
        <p:nvPr/>
      </p:nvGrpSpPr>
      <p:grpSpPr>
        <a:xfrm>
          <a:off x="0" y="0"/>
          <a:ext cx="0" cy="0"/>
          <a:chOff x="0" y="0"/>
          <a:chExt cx="0" cy="0"/>
        </a:xfrm>
      </p:grpSpPr>
      <p:sp>
        <p:nvSpPr>
          <p:cNvPr id="85" name="Google Shape;85;p20"/>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6" name="Google Shape;8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7" name="Shape 87"/>
        <p:cNvGrpSpPr/>
        <p:nvPr/>
      </p:nvGrpSpPr>
      <p:grpSpPr>
        <a:xfrm>
          <a:off x="0" y="0"/>
          <a:ext cx="0" cy="0"/>
          <a:chOff x="0" y="0"/>
          <a:chExt cx="0" cy="0"/>
        </a:xfrm>
      </p:grpSpPr>
      <p:sp>
        <p:nvSpPr>
          <p:cNvPr id="88" name="Google Shape;88;p21"/>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 name="Google Shape;89;p21"/>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90" name="Google Shape;90;p21"/>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800"/>
              <a:buNone/>
              <a:defRPr sz="3800"/>
            </a:lvl1pPr>
            <a:lvl2pPr lvl="1" rtl="0" algn="ctr">
              <a:spcBef>
                <a:spcPts val="0"/>
              </a:spcBef>
              <a:spcAft>
                <a:spcPts val="0"/>
              </a:spcAft>
              <a:buSzPts val="3800"/>
              <a:buNone/>
              <a:defRPr sz="3800"/>
            </a:lvl2pPr>
            <a:lvl3pPr lvl="2" rtl="0" algn="ctr">
              <a:spcBef>
                <a:spcPts val="0"/>
              </a:spcBef>
              <a:spcAft>
                <a:spcPts val="0"/>
              </a:spcAft>
              <a:buSzPts val="3800"/>
              <a:buNone/>
              <a:defRPr sz="3800"/>
            </a:lvl3pPr>
            <a:lvl4pPr lvl="3" rtl="0" algn="ctr">
              <a:spcBef>
                <a:spcPts val="0"/>
              </a:spcBef>
              <a:spcAft>
                <a:spcPts val="0"/>
              </a:spcAft>
              <a:buSzPts val="3800"/>
              <a:buNone/>
              <a:defRPr sz="3800"/>
            </a:lvl4pPr>
            <a:lvl5pPr lvl="4" rtl="0" algn="ctr">
              <a:spcBef>
                <a:spcPts val="0"/>
              </a:spcBef>
              <a:spcAft>
                <a:spcPts val="0"/>
              </a:spcAft>
              <a:buSzPts val="3800"/>
              <a:buNone/>
              <a:defRPr sz="3800"/>
            </a:lvl5pPr>
            <a:lvl6pPr lvl="5" rtl="0" algn="ctr">
              <a:spcBef>
                <a:spcPts val="0"/>
              </a:spcBef>
              <a:spcAft>
                <a:spcPts val="0"/>
              </a:spcAft>
              <a:buSzPts val="3800"/>
              <a:buNone/>
              <a:defRPr sz="3800"/>
            </a:lvl6pPr>
            <a:lvl7pPr lvl="6" rtl="0" algn="ctr">
              <a:spcBef>
                <a:spcPts val="0"/>
              </a:spcBef>
              <a:spcAft>
                <a:spcPts val="0"/>
              </a:spcAft>
              <a:buSzPts val="3800"/>
              <a:buNone/>
              <a:defRPr sz="3800"/>
            </a:lvl7pPr>
            <a:lvl8pPr lvl="7" rtl="0" algn="ctr">
              <a:spcBef>
                <a:spcPts val="0"/>
              </a:spcBef>
              <a:spcAft>
                <a:spcPts val="0"/>
              </a:spcAft>
              <a:buSzPts val="3800"/>
              <a:buNone/>
              <a:defRPr sz="3800"/>
            </a:lvl8pPr>
            <a:lvl9pPr lvl="8" rtl="0" algn="ctr">
              <a:spcBef>
                <a:spcPts val="0"/>
              </a:spcBef>
              <a:spcAft>
                <a:spcPts val="0"/>
              </a:spcAft>
              <a:buSzPts val="3800"/>
              <a:buNone/>
              <a:defRPr sz="3800"/>
            </a:lvl9pPr>
          </a:lstStyle>
          <a:p/>
        </p:txBody>
      </p:sp>
      <p:sp>
        <p:nvSpPr>
          <p:cNvPr id="91" name="Google Shape;91;p21"/>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accent5"/>
              </a:buClr>
              <a:buSzPts val="2100"/>
              <a:buNone/>
              <a:defRPr sz="2100">
                <a:solidFill>
                  <a:schemeClr val="accent5"/>
                </a:solidFill>
              </a:defRPr>
            </a:lvl1pPr>
            <a:lvl2pPr lvl="1" rtl="0" algn="ctr">
              <a:lnSpc>
                <a:spcPct val="100000"/>
              </a:lnSpc>
              <a:spcBef>
                <a:spcPts val="0"/>
              </a:spcBef>
              <a:spcAft>
                <a:spcPts val="0"/>
              </a:spcAft>
              <a:buClr>
                <a:schemeClr val="accent5"/>
              </a:buClr>
              <a:buSzPts val="2100"/>
              <a:buNone/>
              <a:defRPr sz="2100">
                <a:solidFill>
                  <a:schemeClr val="accent5"/>
                </a:solidFill>
              </a:defRPr>
            </a:lvl2pPr>
            <a:lvl3pPr lvl="2" rtl="0" algn="ctr">
              <a:lnSpc>
                <a:spcPct val="100000"/>
              </a:lnSpc>
              <a:spcBef>
                <a:spcPts val="0"/>
              </a:spcBef>
              <a:spcAft>
                <a:spcPts val="0"/>
              </a:spcAft>
              <a:buClr>
                <a:schemeClr val="accent5"/>
              </a:buClr>
              <a:buSzPts val="2100"/>
              <a:buNone/>
              <a:defRPr sz="2100">
                <a:solidFill>
                  <a:schemeClr val="accent5"/>
                </a:solidFill>
              </a:defRPr>
            </a:lvl3pPr>
            <a:lvl4pPr lvl="3" rtl="0" algn="ctr">
              <a:lnSpc>
                <a:spcPct val="100000"/>
              </a:lnSpc>
              <a:spcBef>
                <a:spcPts val="0"/>
              </a:spcBef>
              <a:spcAft>
                <a:spcPts val="0"/>
              </a:spcAft>
              <a:buClr>
                <a:schemeClr val="accent5"/>
              </a:buClr>
              <a:buSzPts val="2100"/>
              <a:buNone/>
              <a:defRPr sz="2100">
                <a:solidFill>
                  <a:schemeClr val="accent5"/>
                </a:solidFill>
              </a:defRPr>
            </a:lvl4pPr>
            <a:lvl5pPr lvl="4" rtl="0" algn="ctr">
              <a:lnSpc>
                <a:spcPct val="100000"/>
              </a:lnSpc>
              <a:spcBef>
                <a:spcPts val="0"/>
              </a:spcBef>
              <a:spcAft>
                <a:spcPts val="0"/>
              </a:spcAft>
              <a:buClr>
                <a:schemeClr val="accent5"/>
              </a:buClr>
              <a:buSzPts val="2100"/>
              <a:buNone/>
              <a:defRPr sz="2100">
                <a:solidFill>
                  <a:schemeClr val="accent5"/>
                </a:solidFill>
              </a:defRPr>
            </a:lvl5pPr>
            <a:lvl6pPr lvl="5" rtl="0" algn="ctr">
              <a:lnSpc>
                <a:spcPct val="100000"/>
              </a:lnSpc>
              <a:spcBef>
                <a:spcPts val="0"/>
              </a:spcBef>
              <a:spcAft>
                <a:spcPts val="0"/>
              </a:spcAft>
              <a:buClr>
                <a:schemeClr val="accent5"/>
              </a:buClr>
              <a:buSzPts val="2100"/>
              <a:buNone/>
              <a:defRPr sz="2100">
                <a:solidFill>
                  <a:schemeClr val="accent5"/>
                </a:solidFill>
              </a:defRPr>
            </a:lvl6pPr>
            <a:lvl7pPr lvl="6" rtl="0" algn="ctr">
              <a:lnSpc>
                <a:spcPct val="100000"/>
              </a:lnSpc>
              <a:spcBef>
                <a:spcPts val="0"/>
              </a:spcBef>
              <a:spcAft>
                <a:spcPts val="0"/>
              </a:spcAft>
              <a:buClr>
                <a:schemeClr val="accent5"/>
              </a:buClr>
              <a:buSzPts val="2100"/>
              <a:buNone/>
              <a:defRPr sz="2100">
                <a:solidFill>
                  <a:schemeClr val="accent5"/>
                </a:solidFill>
              </a:defRPr>
            </a:lvl7pPr>
            <a:lvl8pPr lvl="7" rtl="0" algn="ctr">
              <a:lnSpc>
                <a:spcPct val="100000"/>
              </a:lnSpc>
              <a:spcBef>
                <a:spcPts val="0"/>
              </a:spcBef>
              <a:spcAft>
                <a:spcPts val="0"/>
              </a:spcAft>
              <a:buClr>
                <a:schemeClr val="accent5"/>
              </a:buClr>
              <a:buSzPts val="2100"/>
              <a:buNone/>
              <a:defRPr sz="2100">
                <a:solidFill>
                  <a:schemeClr val="accent5"/>
                </a:solidFill>
              </a:defRPr>
            </a:lvl8pPr>
            <a:lvl9pPr lvl="8" rtl="0"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92" name="Google Shape;92;p2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93" name="Google Shape;93;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4" name="Shape 94"/>
        <p:cNvGrpSpPr/>
        <p:nvPr/>
      </p:nvGrpSpPr>
      <p:grpSpPr>
        <a:xfrm>
          <a:off x="0" y="0"/>
          <a:ext cx="0" cy="0"/>
          <a:chOff x="0" y="0"/>
          <a:chExt cx="0" cy="0"/>
        </a:xfrm>
      </p:grpSpPr>
      <p:sp>
        <p:nvSpPr>
          <p:cNvPr id="95" name="Google Shape;95;p22"/>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96" name="Google Shape;96;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7" name="Shape 97"/>
        <p:cNvGrpSpPr/>
        <p:nvPr/>
      </p:nvGrpSpPr>
      <p:grpSpPr>
        <a:xfrm>
          <a:off x="0" y="0"/>
          <a:ext cx="0" cy="0"/>
          <a:chOff x="0" y="0"/>
          <a:chExt cx="0" cy="0"/>
        </a:xfrm>
      </p:grpSpPr>
      <p:sp>
        <p:nvSpPr>
          <p:cNvPr id="98" name="Google Shape;98;p23"/>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3"/>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accent5"/>
              </a:buClr>
              <a:buSzPts val="13000"/>
              <a:buNone/>
              <a:defRPr sz="13000">
                <a:solidFill>
                  <a:schemeClr val="accent5"/>
                </a:solidFill>
              </a:defRPr>
            </a:lvl1pPr>
            <a:lvl2pPr lvl="1" rtl="0" algn="ctr">
              <a:spcBef>
                <a:spcPts val="0"/>
              </a:spcBef>
              <a:spcAft>
                <a:spcPts val="0"/>
              </a:spcAft>
              <a:buClr>
                <a:schemeClr val="accent5"/>
              </a:buClr>
              <a:buSzPts val="13000"/>
              <a:buNone/>
              <a:defRPr sz="13000">
                <a:solidFill>
                  <a:schemeClr val="accent5"/>
                </a:solidFill>
              </a:defRPr>
            </a:lvl2pPr>
            <a:lvl3pPr lvl="2" rtl="0" algn="ctr">
              <a:spcBef>
                <a:spcPts val="0"/>
              </a:spcBef>
              <a:spcAft>
                <a:spcPts val="0"/>
              </a:spcAft>
              <a:buClr>
                <a:schemeClr val="accent5"/>
              </a:buClr>
              <a:buSzPts val="13000"/>
              <a:buNone/>
              <a:defRPr sz="13000">
                <a:solidFill>
                  <a:schemeClr val="accent5"/>
                </a:solidFill>
              </a:defRPr>
            </a:lvl3pPr>
            <a:lvl4pPr lvl="3" rtl="0" algn="ctr">
              <a:spcBef>
                <a:spcPts val="0"/>
              </a:spcBef>
              <a:spcAft>
                <a:spcPts val="0"/>
              </a:spcAft>
              <a:buClr>
                <a:schemeClr val="accent5"/>
              </a:buClr>
              <a:buSzPts val="13000"/>
              <a:buNone/>
              <a:defRPr sz="13000">
                <a:solidFill>
                  <a:schemeClr val="accent5"/>
                </a:solidFill>
              </a:defRPr>
            </a:lvl4pPr>
            <a:lvl5pPr lvl="4" rtl="0" algn="ctr">
              <a:spcBef>
                <a:spcPts val="0"/>
              </a:spcBef>
              <a:spcAft>
                <a:spcPts val="0"/>
              </a:spcAft>
              <a:buClr>
                <a:schemeClr val="accent5"/>
              </a:buClr>
              <a:buSzPts val="13000"/>
              <a:buNone/>
              <a:defRPr sz="13000">
                <a:solidFill>
                  <a:schemeClr val="accent5"/>
                </a:solidFill>
              </a:defRPr>
            </a:lvl5pPr>
            <a:lvl6pPr lvl="5" rtl="0" algn="ctr">
              <a:spcBef>
                <a:spcPts val="0"/>
              </a:spcBef>
              <a:spcAft>
                <a:spcPts val="0"/>
              </a:spcAft>
              <a:buClr>
                <a:schemeClr val="accent5"/>
              </a:buClr>
              <a:buSzPts val="13000"/>
              <a:buNone/>
              <a:defRPr sz="13000">
                <a:solidFill>
                  <a:schemeClr val="accent5"/>
                </a:solidFill>
              </a:defRPr>
            </a:lvl6pPr>
            <a:lvl7pPr lvl="6" rtl="0" algn="ctr">
              <a:spcBef>
                <a:spcPts val="0"/>
              </a:spcBef>
              <a:spcAft>
                <a:spcPts val="0"/>
              </a:spcAft>
              <a:buClr>
                <a:schemeClr val="accent5"/>
              </a:buClr>
              <a:buSzPts val="13000"/>
              <a:buNone/>
              <a:defRPr sz="13000">
                <a:solidFill>
                  <a:schemeClr val="accent5"/>
                </a:solidFill>
              </a:defRPr>
            </a:lvl7pPr>
            <a:lvl8pPr lvl="7" rtl="0" algn="ctr">
              <a:spcBef>
                <a:spcPts val="0"/>
              </a:spcBef>
              <a:spcAft>
                <a:spcPts val="0"/>
              </a:spcAft>
              <a:buClr>
                <a:schemeClr val="accent5"/>
              </a:buClr>
              <a:buSzPts val="13000"/>
              <a:buNone/>
              <a:defRPr sz="13000">
                <a:solidFill>
                  <a:schemeClr val="accent5"/>
                </a:solidFill>
              </a:defRPr>
            </a:lvl8pPr>
            <a:lvl9pPr lvl="8" rtl="0" algn="ctr">
              <a:spcBef>
                <a:spcPts val="0"/>
              </a:spcBef>
              <a:spcAft>
                <a:spcPts val="0"/>
              </a:spcAft>
              <a:buClr>
                <a:schemeClr val="accent5"/>
              </a:buClr>
              <a:buSzPts val="13000"/>
              <a:buNone/>
              <a:defRPr sz="13000">
                <a:solidFill>
                  <a:schemeClr val="accent5"/>
                </a:solidFill>
              </a:defRPr>
            </a:lvl9pPr>
          </a:lstStyle>
          <a:p>
            <a:r>
              <a:t>xx%</a:t>
            </a:r>
          </a:p>
        </p:txBody>
      </p:sp>
      <p:sp>
        <p:nvSpPr>
          <p:cNvPr id="100" name="Google Shape;100;p23"/>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01" name="Google Shape;101;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 name="Shape 102"/>
        <p:cNvGrpSpPr/>
        <p:nvPr/>
      </p:nvGrpSpPr>
      <p:grpSpPr>
        <a:xfrm>
          <a:off x="0" y="0"/>
          <a:ext cx="0" cy="0"/>
          <a:chOff x="0" y="0"/>
          <a:chExt cx="0" cy="0"/>
        </a:xfrm>
      </p:grpSpPr>
      <p:sp>
        <p:nvSpPr>
          <p:cNvPr id="103" name="Google Shape;103;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52" name="Google Shape;52;p13"/>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rtl="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1"/>
                </a:solidFill>
                <a:latin typeface="Roboto"/>
                <a:ea typeface="Roboto"/>
                <a:cs typeface="Roboto"/>
                <a:sym typeface="Roboto"/>
              </a:defRPr>
            </a:lvl1pPr>
            <a:lvl2pPr lvl="1" rtl="0" algn="r">
              <a:buNone/>
              <a:defRPr sz="1000">
                <a:solidFill>
                  <a:schemeClr val="dk1"/>
                </a:solidFill>
                <a:latin typeface="Roboto"/>
                <a:ea typeface="Roboto"/>
                <a:cs typeface="Roboto"/>
                <a:sym typeface="Roboto"/>
              </a:defRPr>
            </a:lvl2pPr>
            <a:lvl3pPr lvl="2" rtl="0" algn="r">
              <a:buNone/>
              <a:defRPr sz="1000">
                <a:solidFill>
                  <a:schemeClr val="dk1"/>
                </a:solidFill>
                <a:latin typeface="Roboto"/>
                <a:ea typeface="Roboto"/>
                <a:cs typeface="Roboto"/>
                <a:sym typeface="Roboto"/>
              </a:defRPr>
            </a:lvl3pPr>
            <a:lvl4pPr lvl="3" rtl="0" algn="r">
              <a:buNone/>
              <a:defRPr sz="1000">
                <a:solidFill>
                  <a:schemeClr val="dk1"/>
                </a:solidFill>
                <a:latin typeface="Roboto"/>
                <a:ea typeface="Roboto"/>
                <a:cs typeface="Roboto"/>
                <a:sym typeface="Roboto"/>
              </a:defRPr>
            </a:lvl4pPr>
            <a:lvl5pPr lvl="4" rtl="0" algn="r">
              <a:buNone/>
              <a:defRPr sz="1000">
                <a:solidFill>
                  <a:schemeClr val="dk1"/>
                </a:solidFill>
                <a:latin typeface="Roboto"/>
                <a:ea typeface="Roboto"/>
                <a:cs typeface="Roboto"/>
                <a:sym typeface="Roboto"/>
              </a:defRPr>
            </a:lvl5pPr>
            <a:lvl6pPr lvl="5" rtl="0" algn="r">
              <a:buNone/>
              <a:defRPr sz="1000">
                <a:solidFill>
                  <a:schemeClr val="dk1"/>
                </a:solidFill>
                <a:latin typeface="Roboto"/>
                <a:ea typeface="Roboto"/>
                <a:cs typeface="Roboto"/>
                <a:sym typeface="Roboto"/>
              </a:defRPr>
            </a:lvl6pPr>
            <a:lvl7pPr lvl="6" rtl="0" algn="r">
              <a:buNone/>
              <a:defRPr sz="1000">
                <a:solidFill>
                  <a:schemeClr val="dk1"/>
                </a:solidFill>
                <a:latin typeface="Roboto"/>
                <a:ea typeface="Roboto"/>
                <a:cs typeface="Roboto"/>
                <a:sym typeface="Roboto"/>
              </a:defRPr>
            </a:lvl7pPr>
            <a:lvl8pPr lvl="7" rtl="0" algn="r">
              <a:buNone/>
              <a:defRPr sz="1000">
                <a:solidFill>
                  <a:schemeClr val="dk1"/>
                </a:solidFill>
                <a:latin typeface="Roboto"/>
                <a:ea typeface="Roboto"/>
                <a:cs typeface="Roboto"/>
                <a:sym typeface="Roboto"/>
              </a:defRPr>
            </a:lvl8pPr>
            <a:lvl9pPr lvl="8" rtl="0"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5"/>
          <p:cNvSpPr txBox="1"/>
          <p:nvPr>
            <p:ph type="ctrTitle"/>
          </p:nvPr>
        </p:nvSpPr>
        <p:spPr>
          <a:xfrm>
            <a:off x="1680302" y="1188925"/>
            <a:ext cx="5783400" cy="1457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GB"/>
              <a:t>Module 1:</a:t>
            </a:r>
            <a:endParaRPr/>
          </a:p>
          <a:p>
            <a:pPr indent="0" lvl="0" marL="0" rtl="0" algn="ctr">
              <a:spcBef>
                <a:spcPts val="0"/>
              </a:spcBef>
              <a:spcAft>
                <a:spcPts val="0"/>
              </a:spcAft>
              <a:buNone/>
            </a:pPr>
            <a:r>
              <a:rPr lang="en-GB"/>
              <a:t>Introduction To System Design</a:t>
            </a:r>
            <a:endParaRPr/>
          </a:p>
        </p:txBody>
      </p:sp>
      <p:sp>
        <p:nvSpPr>
          <p:cNvPr id="109" name="Google Shape;109;p25"/>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GB"/>
              <a:t>Sanket Singh</a:t>
            </a:r>
            <a:br>
              <a:rPr lang="en-GB"/>
            </a:br>
            <a:r>
              <a:rPr lang="en-GB"/>
              <a:t>SWE 2 @ Google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More use cases of load balancer</a:t>
            </a:r>
            <a:endParaRPr/>
          </a:p>
        </p:txBody>
      </p:sp>
      <p:sp>
        <p:nvSpPr>
          <p:cNvPr id="165" name="Google Shape;165;p3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We can extract out the encryption/decryption logic to lb instead of app servers</a:t>
            </a:r>
            <a:endParaRPr/>
          </a:p>
          <a:p>
            <a:pPr indent="-342900" lvl="0" marL="457200" rtl="0" algn="l">
              <a:spcBef>
                <a:spcPts val="0"/>
              </a:spcBef>
              <a:spcAft>
                <a:spcPts val="0"/>
              </a:spcAft>
              <a:buSzPts val="1800"/>
              <a:buChar char="-"/>
            </a:pPr>
            <a:r>
              <a:rPr lang="en-GB"/>
              <a:t>We can make lb support https request and internal app servers can be on HTTP without being exposed to everyone.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How the lb will route the req to app servers?</a:t>
            </a:r>
            <a:endParaRPr/>
          </a:p>
        </p:txBody>
      </p:sp>
      <p:sp>
        <p:nvSpPr>
          <p:cNvPr id="171" name="Google Shape;171;p3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74650" lvl="0" marL="457200" rtl="0" algn="l">
              <a:lnSpc>
                <a:spcPct val="150000"/>
              </a:lnSpc>
              <a:spcBef>
                <a:spcPts val="0"/>
              </a:spcBef>
              <a:spcAft>
                <a:spcPts val="0"/>
              </a:spcAft>
              <a:buSzPts val="2300"/>
              <a:buChar char="-"/>
            </a:pPr>
            <a:r>
              <a:rPr lang="en-GB" sz="2300"/>
              <a:t>Round Robin</a:t>
            </a:r>
            <a:endParaRPr sz="2300"/>
          </a:p>
          <a:p>
            <a:pPr indent="-374650" lvl="0" marL="457200" rtl="0" algn="l">
              <a:lnSpc>
                <a:spcPct val="150000"/>
              </a:lnSpc>
              <a:spcBef>
                <a:spcPts val="0"/>
              </a:spcBef>
              <a:spcAft>
                <a:spcPts val="0"/>
              </a:spcAft>
              <a:buSzPts val="2300"/>
              <a:buChar char="-"/>
            </a:pPr>
            <a:r>
              <a:rPr lang="en-GB" sz="2300"/>
              <a:t>Least active connection first (can be clubbed with RR to make it weighted RR)</a:t>
            </a:r>
            <a:endParaRPr sz="2300"/>
          </a:p>
          <a:p>
            <a:pPr indent="-342900" lvl="0" marL="457200" rtl="0" algn="l">
              <a:lnSpc>
                <a:spcPct val="150000"/>
              </a:lnSpc>
              <a:spcBef>
                <a:spcPts val="0"/>
              </a:spcBef>
              <a:spcAft>
                <a:spcPts val="0"/>
              </a:spcAft>
              <a:buSzPts val="1800"/>
              <a:buChar char="-"/>
            </a:pPr>
            <a:r>
              <a:rPr lang="en-GB" sz="2300"/>
              <a:t>Least response time first (can be clubbed with RR to make it wei</a:t>
            </a:r>
            <a:r>
              <a:rPr lang="en-GB"/>
              <a:t>ghted RR)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Types of load balancer:</a:t>
            </a:r>
            <a:endParaRPr/>
          </a:p>
        </p:txBody>
      </p:sp>
      <p:sp>
        <p:nvSpPr>
          <p:cNvPr id="177" name="Google Shape;177;p3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68300" lvl="0" marL="457200" rtl="0" algn="l">
              <a:lnSpc>
                <a:spcPct val="150000"/>
              </a:lnSpc>
              <a:spcBef>
                <a:spcPts val="0"/>
              </a:spcBef>
              <a:spcAft>
                <a:spcPts val="0"/>
              </a:spcAft>
              <a:buSzPts val="2200"/>
              <a:buChar char="-"/>
            </a:pPr>
            <a:r>
              <a:rPr lang="en-GB" sz="2200"/>
              <a:t>Layer 7 (application layer in OSI)</a:t>
            </a:r>
            <a:endParaRPr sz="2200"/>
          </a:p>
          <a:p>
            <a:pPr indent="-368300" lvl="0" marL="457200" rtl="0" algn="l">
              <a:lnSpc>
                <a:spcPct val="150000"/>
              </a:lnSpc>
              <a:spcBef>
                <a:spcPts val="0"/>
              </a:spcBef>
              <a:spcAft>
                <a:spcPts val="0"/>
              </a:spcAft>
              <a:buSzPts val="2200"/>
              <a:buChar char="-"/>
            </a:pPr>
            <a:r>
              <a:rPr lang="en-GB" sz="2200"/>
              <a:t>Layer 4 (transport layer in OSI)</a:t>
            </a:r>
            <a:endParaRPr sz="2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Layer 4 Load Balancer</a:t>
            </a:r>
            <a:endParaRPr/>
          </a:p>
        </p:txBody>
      </p:sp>
      <p:sp>
        <p:nvSpPr>
          <p:cNvPr id="183" name="Google Shape;183;p3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GB"/>
              <a:t>Functionality: Distributes incoming traffic based on data like IP address and port numbers.</a:t>
            </a:r>
            <a:endParaRPr/>
          </a:p>
          <a:p>
            <a:pPr indent="0" lvl="0" marL="0" rtl="0" algn="l">
              <a:spcBef>
                <a:spcPts val="1200"/>
              </a:spcBef>
              <a:spcAft>
                <a:spcPts val="0"/>
              </a:spcAft>
              <a:buNone/>
            </a:pPr>
            <a:r>
              <a:rPr lang="en-GB"/>
              <a:t>Protocols: Typically works with TCP and UDP.</a:t>
            </a:r>
            <a:endParaRPr/>
          </a:p>
          <a:p>
            <a:pPr indent="0" lvl="0" marL="0" rtl="0" algn="l">
              <a:spcBef>
                <a:spcPts val="1200"/>
              </a:spcBef>
              <a:spcAft>
                <a:spcPts val="0"/>
              </a:spcAft>
              <a:buNone/>
            </a:pPr>
            <a:r>
              <a:rPr lang="en-GB"/>
              <a:t>Decision Making: Makes routing decisions based on the source and destination IP addresses and ports. It doesn't inspect the content of the packet.</a:t>
            </a:r>
            <a:endParaRPr/>
          </a:p>
          <a:p>
            <a:pPr indent="0" lvl="0" marL="0" rtl="0" algn="l">
              <a:spcBef>
                <a:spcPts val="1200"/>
              </a:spcBef>
              <a:spcAft>
                <a:spcPts val="0"/>
              </a:spcAft>
              <a:buNone/>
            </a:pPr>
            <a:r>
              <a:rPr lang="en-GB"/>
              <a:t>Performance: Generally faster than Layer 7 load balancers because it doesn't have to inspect packet content.</a:t>
            </a:r>
            <a:endParaRPr/>
          </a:p>
          <a:p>
            <a:pPr indent="0" lvl="0" marL="0" rtl="0" algn="l">
              <a:spcBef>
                <a:spcPts val="1200"/>
              </a:spcBef>
              <a:spcAft>
                <a:spcPts val="0"/>
              </a:spcAft>
              <a:buNone/>
            </a:pPr>
            <a:r>
              <a:rPr lang="en-GB"/>
              <a:t>Use Cases: Suitable for routing traffic where application-level content inspection is not required, such as VPN traffic or some types of VoIP.</a:t>
            </a:r>
            <a:endParaRPr/>
          </a:p>
          <a:p>
            <a:pPr indent="0" lvl="0" marL="0" rtl="0" algn="l">
              <a:spcBef>
                <a:spcPts val="1200"/>
              </a:spcBef>
              <a:spcAft>
                <a:spcPts val="1200"/>
              </a:spcAft>
              <a:buNone/>
            </a:pPr>
            <a:r>
              <a:rPr lang="en-GB"/>
              <a:t>NLB in AWS is Layer 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Layer 7 Load balancer</a:t>
            </a:r>
            <a:endParaRPr/>
          </a:p>
        </p:txBody>
      </p:sp>
      <p:sp>
        <p:nvSpPr>
          <p:cNvPr id="189" name="Google Shape;189;p38"/>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n-GB" sz="1865"/>
              <a:t>Functionality: Distributes incoming traffic based on content type, URL, HTTP header, etc.</a:t>
            </a:r>
            <a:endParaRPr sz="1865"/>
          </a:p>
          <a:p>
            <a:pPr indent="0" lvl="0" marL="0" rtl="0" algn="l">
              <a:lnSpc>
                <a:spcPct val="95000"/>
              </a:lnSpc>
              <a:spcBef>
                <a:spcPts val="1200"/>
              </a:spcBef>
              <a:spcAft>
                <a:spcPts val="0"/>
              </a:spcAft>
              <a:buSzPts val="1018"/>
              <a:buNone/>
            </a:pPr>
            <a:r>
              <a:rPr lang="en-GB" sz="1865"/>
              <a:t>Protocols: Works primarily with HTTP/HTTPS but can also handle other application layer protocols.</a:t>
            </a:r>
            <a:endParaRPr sz="1865"/>
          </a:p>
          <a:p>
            <a:pPr indent="0" lvl="0" marL="0" rtl="0" algn="l">
              <a:lnSpc>
                <a:spcPct val="95000"/>
              </a:lnSpc>
              <a:spcBef>
                <a:spcPts val="1200"/>
              </a:spcBef>
              <a:spcAft>
                <a:spcPts val="0"/>
              </a:spcAft>
              <a:buSzPts val="1018"/>
              <a:buNone/>
            </a:pPr>
            <a:r>
              <a:rPr lang="en-GB" sz="1865"/>
              <a:t>Decision Making: Can make routing decisions based on the content of the message. For example, it can route a request to a specific server based on the URL path or the type of content requested (e.g., video vs. text).</a:t>
            </a:r>
            <a:endParaRPr sz="1865"/>
          </a:p>
          <a:p>
            <a:pPr indent="0" lvl="0" marL="0" rtl="0" algn="l">
              <a:lnSpc>
                <a:spcPct val="95000"/>
              </a:lnSpc>
              <a:spcBef>
                <a:spcPts val="1200"/>
              </a:spcBef>
              <a:spcAft>
                <a:spcPts val="0"/>
              </a:spcAft>
              <a:buSzPts val="1018"/>
              <a:buNone/>
            </a:pPr>
            <a:r>
              <a:t/>
            </a:r>
            <a:endParaRPr sz="1865"/>
          </a:p>
          <a:p>
            <a:pPr indent="0" lvl="0" marL="0" rtl="0" algn="l">
              <a:lnSpc>
                <a:spcPct val="95000"/>
              </a:lnSpc>
              <a:spcBef>
                <a:spcPts val="1200"/>
              </a:spcBef>
              <a:spcAft>
                <a:spcPts val="1200"/>
              </a:spcAft>
              <a:buSzPts val="1018"/>
              <a:buNone/>
            </a:pPr>
            <a:r>
              <a:rPr lang="en-GB" sz="1865"/>
              <a:t>ALB or ELB in aws is Layer 7</a:t>
            </a:r>
            <a:endParaRPr sz="1865"/>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Layer 7 Load balancer</a:t>
            </a:r>
            <a:endParaRPr/>
          </a:p>
        </p:txBody>
      </p:sp>
      <p:sp>
        <p:nvSpPr>
          <p:cNvPr id="195" name="Google Shape;195;p3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Performance: Can be slower than Layer 4 load balancers because it inspects packet content, but modern hardware and software optimizations have minimized this difference.</a:t>
            </a:r>
            <a:endParaRPr/>
          </a:p>
          <a:p>
            <a:pPr indent="0" lvl="0" marL="0" rtl="0" algn="l">
              <a:spcBef>
                <a:spcPts val="1200"/>
              </a:spcBef>
              <a:spcAft>
                <a:spcPts val="0"/>
              </a:spcAft>
              <a:buNone/>
            </a:pPr>
            <a:r>
              <a:rPr lang="en-GB"/>
              <a:t>Advanced Features: Supports features like SSL termination, cookie-based session persistence, content caching, and application firewall capabilities.</a:t>
            </a:r>
            <a:endParaRPr/>
          </a:p>
          <a:p>
            <a:pPr indent="0" lvl="0" marL="0" rtl="0" algn="l">
              <a:spcBef>
                <a:spcPts val="1200"/>
              </a:spcBef>
              <a:spcAft>
                <a:spcPts val="1200"/>
              </a:spcAft>
              <a:buNone/>
            </a:pPr>
            <a:r>
              <a:rPr lang="en-GB"/>
              <a:t>Use Cases: Suitable for web applications where routing decisions need to be made based on content or when advanced features like SSL termination are required. More useful for basic microservice based architecture.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4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Recap</a:t>
            </a:r>
            <a:endParaRPr/>
          </a:p>
        </p:txBody>
      </p:sp>
      <p:sp>
        <p:nvSpPr>
          <p:cNvPr id="201" name="Google Shape;201;p4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08292" lvl="0" marL="457200" rtl="0" algn="l">
              <a:lnSpc>
                <a:spcPct val="150000"/>
              </a:lnSpc>
              <a:spcBef>
                <a:spcPts val="0"/>
              </a:spcBef>
              <a:spcAft>
                <a:spcPts val="0"/>
              </a:spcAft>
              <a:buSzPts val="1255"/>
              <a:buChar char="-"/>
            </a:pPr>
            <a:r>
              <a:rPr lang="en-GB" sz="1255"/>
              <a:t>Load Balancer: A load balancer is a device or software that distributes network or application traffic across multiple servers to improve responsiveness and capacity utilization, ensuring no single server becomes overwhelmed.</a:t>
            </a:r>
            <a:endParaRPr sz="1255"/>
          </a:p>
          <a:p>
            <a:pPr indent="-308292" lvl="0" marL="457200" rtl="0" algn="l">
              <a:lnSpc>
                <a:spcPct val="150000"/>
              </a:lnSpc>
              <a:spcBef>
                <a:spcPts val="0"/>
              </a:spcBef>
              <a:spcAft>
                <a:spcPts val="0"/>
              </a:spcAft>
              <a:buSzPts val="1255"/>
              <a:buChar char="-"/>
            </a:pPr>
            <a:r>
              <a:rPr lang="en-GB" sz="1255"/>
              <a:t>L4 Load Balancer: Operating at Layer 4 (Transport Layer) of the OSI model, L4 load balancers distribute traffic based on data from network and transport layer protocols like IP addresses and TCP/UDP ports.</a:t>
            </a:r>
            <a:endParaRPr sz="1255"/>
          </a:p>
          <a:p>
            <a:pPr indent="-308292" lvl="0" marL="457200" rtl="0" algn="l">
              <a:lnSpc>
                <a:spcPct val="150000"/>
              </a:lnSpc>
              <a:spcBef>
                <a:spcPts val="0"/>
              </a:spcBef>
              <a:spcAft>
                <a:spcPts val="0"/>
              </a:spcAft>
              <a:buSzPts val="1255"/>
              <a:buChar char="-"/>
            </a:pPr>
            <a:r>
              <a:rPr lang="en-GB" sz="1255"/>
              <a:t>L7 Load Balancer: Functioning at Layer 7 (Application Layer), L7 load balancers distribute requests based on higher-level data, such as HTTP headers, cookies, or data within the application message, allowing for more sophisticated traffic distribution decisions.</a:t>
            </a:r>
            <a:endParaRPr sz="1255"/>
          </a:p>
          <a:p>
            <a:pPr indent="-308292" lvl="0" marL="457200" rtl="0" algn="l">
              <a:lnSpc>
                <a:spcPct val="150000"/>
              </a:lnSpc>
              <a:spcBef>
                <a:spcPts val="0"/>
              </a:spcBef>
              <a:spcAft>
                <a:spcPts val="0"/>
              </a:spcAft>
              <a:buSzPts val="1255"/>
              <a:buChar char="-"/>
            </a:pPr>
            <a:r>
              <a:rPr lang="en-GB" sz="1255"/>
              <a:t>Push vs Pull Model: In a push model, a server sends data to clients without a request, typically used in environments where real-time updates are crucial. In contrast, the pull model involves clients requesting data when needed, common in traditional web browsing scenarios.</a:t>
            </a:r>
            <a:endParaRPr sz="1255"/>
          </a:p>
          <a:p>
            <a:pPr indent="0" lvl="0" marL="0" rtl="0" algn="l">
              <a:lnSpc>
                <a:spcPct val="150000"/>
              </a:lnSpc>
              <a:spcBef>
                <a:spcPts val="1200"/>
              </a:spcBef>
              <a:spcAft>
                <a:spcPts val="1200"/>
              </a:spcAft>
              <a:buSzPts val="523"/>
              <a:buNone/>
            </a:pPr>
            <a:r>
              <a:t/>
            </a:r>
            <a:endParaRPr sz="1255"/>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What will you learn</a:t>
            </a:r>
            <a:endParaRPr/>
          </a:p>
        </p:txBody>
      </p:sp>
      <p:sp>
        <p:nvSpPr>
          <p:cNvPr id="115" name="Google Shape;115;p2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Load balancer</a:t>
            </a:r>
            <a:endParaRPr/>
          </a:p>
          <a:p>
            <a:pPr indent="-342900" lvl="0" marL="457200" rtl="0" algn="l">
              <a:spcBef>
                <a:spcPts val="0"/>
              </a:spcBef>
              <a:spcAft>
                <a:spcPts val="0"/>
              </a:spcAft>
              <a:buSzPts val="1800"/>
              <a:buChar char="-"/>
            </a:pPr>
            <a:r>
              <a:rPr lang="en-GB"/>
              <a:t>L4 and L7 Load balancer</a:t>
            </a:r>
            <a:endParaRPr/>
          </a:p>
          <a:p>
            <a:pPr indent="-342900" lvl="0" marL="457200" rtl="0" algn="l">
              <a:spcBef>
                <a:spcPts val="0"/>
              </a:spcBef>
              <a:spcAft>
                <a:spcPts val="0"/>
              </a:spcAft>
              <a:buSzPts val="1800"/>
              <a:buChar char="-"/>
            </a:pPr>
            <a:r>
              <a:rPr lang="en-GB"/>
              <a:t>Push and pull model</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Load balancers</a:t>
            </a:r>
            <a:endParaRPr/>
          </a:p>
        </p:txBody>
      </p:sp>
      <p:sp>
        <p:nvSpPr>
          <p:cNvPr id="121" name="Google Shape;121;p27"/>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2" name="Google Shape;122;p27"/>
          <p:cNvPicPr preferRelativeResize="0"/>
          <p:nvPr/>
        </p:nvPicPr>
        <p:blipFill>
          <a:blip r:embed="rId3">
            <a:alphaModFix/>
          </a:blip>
          <a:stretch>
            <a:fillRect/>
          </a:stretch>
        </p:blipFill>
        <p:spPr>
          <a:xfrm>
            <a:off x="732000" y="1453175"/>
            <a:ext cx="3152200" cy="3152200"/>
          </a:xfrm>
          <a:prstGeom prst="rect">
            <a:avLst/>
          </a:prstGeom>
          <a:noFill/>
          <a:ln>
            <a:noFill/>
          </a:ln>
        </p:spPr>
      </p:pic>
      <p:sp>
        <p:nvSpPr>
          <p:cNvPr id="123" name="Google Shape;123;p27"/>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 load balancer distributes incoming requests across our computing resources or app servers.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Advantages of LB</a:t>
            </a:r>
            <a:endParaRPr/>
          </a:p>
        </p:txBody>
      </p:sp>
      <p:sp>
        <p:nvSpPr>
          <p:cNvPr id="129" name="Google Shape;129;p28"/>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If we use auto-scaling then it will be the responsibility of the load balancer to attach a new app server or detach an old stopped app server.</a:t>
            </a:r>
            <a:endParaRPr/>
          </a:p>
          <a:p>
            <a:pPr indent="-342900" lvl="0" marL="457200" rtl="0" algn="l">
              <a:spcBef>
                <a:spcPts val="0"/>
              </a:spcBef>
              <a:spcAft>
                <a:spcPts val="0"/>
              </a:spcAft>
              <a:buSzPts val="1800"/>
              <a:buChar char="-"/>
            </a:pPr>
            <a:r>
              <a:rPr lang="en-GB"/>
              <a:t>It helps to detect over utilisation and under utilisation of app servers, so we can optimise our resources effectively.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9"/>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How load balancers registers or de-registers an app server?</a:t>
            </a:r>
            <a:endParaRPr/>
          </a:p>
        </p:txBody>
      </p:sp>
      <p:sp>
        <p:nvSpPr>
          <p:cNvPr id="135" name="Google Shape;135;p2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There are 2 models to handle this - </a:t>
            </a:r>
            <a:endParaRPr/>
          </a:p>
          <a:p>
            <a:pPr indent="-342900" lvl="0" marL="457200" rtl="0" algn="l">
              <a:spcBef>
                <a:spcPts val="1200"/>
              </a:spcBef>
              <a:spcAft>
                <a:spcPts val="0"/>
              </a:spcAft>
              <a:buSzPts val="1800"/>
              <a:buChar char="-"/>
            </a:pPr>
            <a:r>
              <a:rPr lang="en-GB"/>
              <a:t>Pull (Heart beat model)</a:t>
            </a:r>
            <a:endParaRPr/>
          </a:p>
          <a:p>
            <a:pPr indent="-342900" lvl="0" marL="457200" rtl="0" algn="l">
              <a:spcBef>
                <a:spcPts val="0"/>
              </a:spcBef>
              <a:spcAft>
                <a:spcPts val="0"/>
              </a:spcAft>
              <a:buSzPts val="1800"/>
              <a:buChar char="-"/>
            </a:pPr>
            <a:r>
              <a:rPr lang="en-GB"/>
              <a:t>Push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3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Pull Model</a:t>
            </a:r>
            <a:endParaRPr/>
          </a:p>
        </p:txBody>
      </p:sp>
      <p:sp>
        <p:nvSpPr>
          <p:cNvPr id="141" name="Google Shape;141;p3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Also called as heart beat model.</a:t>
            </a:r>
            <a:endParaRPr/>
          </a:p>
          <a:p>
            <a:pPr indent="-342900" lvl="0" marL="457200" rtl="0" algn="l">
              <a:spcBef>
                <a:spcPts val="0"/>
              </a:spcBef>
              <a:spcAft>
                <a:spcPts val="0"/>
              </a:spcAft>
              <a:buSzPts val="1800"/>
              <a:buChar char="-"/>
            </a:pPr>
            <a:r>
              <a:rPr lang="en-GB"/>
              <a:t>LB server regularly keeps on sending a request to app servers , registered in a REGISTRY, if the app server responses back then it is alive.</a:t>
            </a:r>
            <a:endParaRPr/>
          </a:p>
          <a:p>
            <a:pPr indent="-342900" lvl="0" marL="457200" rtl="0" algn="l">
              <a:spcBef>
                <a:spcPts val="0"/>
              </a:spcBef>
              <a:spcAft>
                <a:spcPts val="0"/>
              </a:spcAft>
              <a:buSzPts val="1800"/>
              <a:buChar char="-"/>
            </a:pPr>
            <a:r>
              <a:rPr lang="en-GB"/>
              <a:t>If not then we assume the app server died.</a:t>
            </a:r>
            <a:endParaRPr/>
          </a:p>
          <a:p>
            <a:pPr indent="-342900" lvl="0" marL="457200" rtl="0" algn="l">
              <a:spcBef>
                <a:spcPts val="0"/>
              </a:spcBef>
              <a:spcAft>
                <a:spcPts val="0"/>
              </a:spcAft>
              <a:buSzPts val="1800"/>
              <a:buChar char="-"/>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31"/>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But what about when we turn up a new app server?	</a:t>
            </a:r>
            <a:endParaRPr/>
          </a:p>
        </p:txBody>
      </p:sp>
      <p:sp>
        <p:nvSpPr>
          <p:cNvPr id="147" name="Google Shape;147;p3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In this case the new app server registers itself in the REGISTRY, and because lb regularly reads this , it will automatically start sending heartbeat signal to a new server.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Push Model</a:t>
            </a:r>
            <a:endParaRPr/>
          </a:p>
        </p:txBody>
      </p:sp>
      <p:sp>
        <p:nvSpPr>
          <p:cNvPr id="153" name="Google Shape;153;p3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In push model, app servers themselves send request to lb denoting they are alive.</a:t>
            </a:r>
            <a:endParaRPr/>
          </a:p>
          <a:p>
            <a:pPr indent="-342900" lvl="0" marL="457200" rtl="0" algn="l">
              <a:spcBef>
                <a:spcPts val="0"/>
              </a:spcBef>
              <a:spcAft>
                <a:spcPts val="0"/>
              </a:spcAft>
              <a:buSzPts val="1800"/>
              <a:buChar char="-"/>
            </a:pPr>
            <a:r>
              <a:rPr lang="en-GB"/>
              <a:t>LB doesn’t initiate any req to app servers here.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3"/>
          <p:cNvSpPr txBox="1"/>
          <p:nvPr>
            <p:ph type="title"/>
          </p:nvPr>
        </p:nvSpPr>
        <p:spPr>
          <a:xfrm>
            <a:off x="480750" y="1764950"/>
            <a:ext cx="8222100" cy="907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GB"/>
              <a:t>More use cases of load balancer</a:t>
            </a:r>
            <a:endParaRPr/>
          </a:p>
        </p:txBody>
      </p:sp>
      <p:pic>
        <p:nvPicPr>
          <p:cNvPr id="159" name="Google Shape;159;p33"/>
          <p:cNvPicPr preferRelativeResize="0"/>
          <p:nvPr/>
        </p:nvPicPr>
        <p:blipFill>
          <a:blip r:embed="rId3">
            <a:alphaModFix/>
          </a:blip>
          <a:stretch>
            <a:fillRect/>
          </a:stretch>
        </p:blipFill>
        <p:spPr>
          <a:xfrm>
            <a:off x="394300" y="2256875"/>
            <a:ext cx="2783224" cy="27832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